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4" r:id="rId25"/>
    <p:sldId id="279" r:id="rId26"/>
    <p:sldId id="280" r:id="rId27"/>
    <p:sldId id="281" r:id="rId28"/>
    <p:sldId id="282" r:id="rId29"/>
    <p:sldId id="283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1FE2-D1F6-4A08-B8A0-540BA2A8FE7F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5A15-615C-4466-A720-99677AC74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58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1FE2-D1F6-4A08-B8A0-540BA2A8FE7F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5A15-615C-4466-A720-99677AC74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1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1FE2-D1F6-4A08-B8A0-540BA2A8FE7F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5A15-615C-4466-A720-99677AC74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89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1FE2-D1F6-4A08-B8A0-540BA2A8FE7F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5A15-615C-4466-A720-99677AC74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13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1FE2-D1F6-4A08-B8A0-540BA2A8FE7F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5A15-615C-4466-A720-99677AC74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16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1FE2-D1F6-4A08-B8A0-540BA2A8FE7F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5A15-615C-4466-A720-99677AC74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969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1FE2-D1F6-4A08-B8A0-540BA2A8FE7F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5A15-615C-4466-A720-99677AC74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92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1FE2-D1F6-4A08-B8A0-540BA2A8FE7F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5A15-615C-4466-A720-99677AC74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02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1FE2-D1F6-4A08-B8A0-540BA2A8FE7F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5A15-615C-4466-A720-99677AC74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507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1FE2-D1F6-4A08-B8A0-540BA2A8FE7F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5A15-615C-4466-A720-99677AC74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5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1FE2-D1F6-4A08-B8A0-540BA2A8FE7F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5A15-615C-4466-A720-99677AC74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32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1FE2-D1F6-4A08-B8A0-540BA2A8FE7F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65A15-615C-4466-A720-99677AC74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67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0175" y="2112963"/>
            <a:ext cx="9144000" cy="238760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3.3. Фрезерные станки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5647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08" y="463524"/>
            <a:ext cx="5313942" cy="60134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130" y="576763"/>
            <a:ext cx="5496476" cy="404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67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6578" y="539234"/>
            <a:ext cx="8232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Фрезерные станки непрерывного действия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1257985"/>
            <a:ext cx="4514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карусельно-фрезерные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10400" y="1257985"/>
            <a:ext cx="4514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барабанно-фрезерные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2100349"/>
            <a:ext cx="4680619" cy="4214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279" y="2094638"/>
            <a:ext cx="3797546" cy="422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7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8487" y="529709"/>
            <a:ext cx="8717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Продольные одностоечные фрезерные станки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0500" y="1114484"/>
            <a:ext cx="115633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Продольно-фрезерные станки делятся на одностоечные и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двухстоечные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и имеют несколько фрезерных шпинделей.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542" y="1699259"/>
            <a:ext cx="4878308" cy="50366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7384" y="2239060"/>
            <a:ext cx="63912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Продольно-фрезерные станки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предназначены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для обработки плоскостей крупногабаритных деталей.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92605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3767" y="624959"/>
            <a:ext cx="10264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Копировальные и гравировальные фрезерные станки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0525" y="1209734"/>
            <a:ext cx="55245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На копировально-фрезерных станках обрабатывают плоские и объемные фасонные поверхности (кулачки, шаблоны, штампы, пресс-формы, лопатки турбин, металлические модели, копиры, заготовки некруглых колес и т.п.) в условиях мелкосерийного и среднесерийного производства.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724" y="1276409"/>
            <a:ext cx="6178318" cy="434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2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1301" y="605909"/>
            <a:ext cx="91056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Вертикально-фрезерные бесконсольные станки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55" y="1190683"/>
            <a:ext cx="6790845" cy="47338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72325" y="1190682"/>
            <a:ext cx="456319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Особенностями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конструкции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являются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более жесткая станина и стойка, отсутствие консоли, червячно-реечный привод стола. Наличие этих особенностей станка позволяет обрабатывать крупные заготовки с большими припусками на высоких скоростях резания.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18197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8859" y="491609"/>
            <a:ext cx="8893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Горизонтально-фрезерные консольные станки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06" y="1076384"/>
            <a:ext cx="6679069" cy="56710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000875" y="1076384"/>
            <a:ext cx="47815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Основными движениями в станке являются: главное движение резания, продольное и поперечное движение подачи.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64159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6020" y="386834"/>
            <a:ext cx="62942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Специальные фрезерные станки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14" y="1062459"/>
            <a:ext cx="6990916" cy="50430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71981" y="971609"/>
            <a:ext cx="454379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Специальные станки для фрезерования стружечных канавок и снятия затылков, например, режущей кромки сверла, в зависимости от совокупности видов работ подразделяют на станки для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одновременного фрезерования двух канавок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а затем двух затылков;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раздельного фрезерования канавок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а затем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одновременного снятия двух затылков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одновременного фрезерования канавок и затылков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44168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5299" y="543610"/>
            <a:ext cx="111347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Общие сведения о фрезерных станках с числовым программным управлением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5298" y="1497717"/>
            <a:ext cx="112395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Фрезерные станки с ЧПУ предназначены для обработки плоских и пространственных поверхностей заготовок сложной формы.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5298" y="2585561"/>
            <a:ext cx="111347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Различают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расположению шпинделя (горизонтальное или вертикальное),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числу координатных перемещений стола или фрезерной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бабки,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способу установки режущего инструмента в шпиндель станка (вручную или автоматически).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02202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50" y="657136"/>
            <a:ext cx="57245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По компоновке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фрезерные станки с ЧПУ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подразделяют: 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вертикально-фрезерные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бесконсольные;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вертикально-фрезерные консольные; 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продольно-фрезерные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широко-универсальные инструментальные.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176" y="213514"/>
            <a:ext cx="5934286" cy="636452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0050" y="5233411"/>
            <a:ext cx="54197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Фрезерные станки оснащают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прямоугольными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и контурными системами ЧПУ.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2332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739" y="505510"/>
            <a:ext cx="119209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Вертикально-фрезерные консольные станки с числовым программным управлением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40" y="1459617"/>
            <a:ext cx="6148759" cy="52434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86498" y="1459617"/>
            <a:ext cx="57721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Станок предназначен для обработки концевыми фрезами плоских и пространственных деталей сложного профиля (штампов, пресс-форм, кулачков) из черных, цветных металлов и других материалов в мелкосерийном и среднесерийном производстве.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24597" y="4173687"/>
            <a:ext cx="56959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Главное движение – вращение шпинделя с закрепленной в нем фрезой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24597" y="5004684"/>
            <a:ext cx="5581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Движение подачи – продольное и поперечное перемещения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12344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1025" y="994886"/>
            <a:ext cx="11125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Фрезерные станки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предназначены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для фрезерования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поверхностей планок, рычагов, крышек, корпусов и кронштейнов простой конфигурации; контуров сложной конфигурации (типа кулачков, шаблонов и т.д.); поверхностей корпусных деталей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Технологические возможности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станков фрезерной группы определяются конструкцией, компоновкой, классом точности станка и технической характеристикой системы ЧПУ.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99482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875" y="505510"/>
            <a:ext cx="11182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6Р13Ф3 станок консольно-фрезерный вертикальный с ЧПУ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4325" y="1125189"/>
            <a:ext cx="11506200" cy="2214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362325" algn="l"/>
              </a:tabLs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базе этой модели были сконструированы станки: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  <a:tab pos="3362325" algn="l"/>
              </a:tabLs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6Р13Ф3-37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консольно-фрезерный станок устройством ЧПУ Н33-2М;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  <a:tab pos="3362325" algn="l"/>
              </a:tabLs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6Р13РФ3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консольно-фрезерный станок с револьверной головкой;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ГФ2171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- консольно-фрезерный станок с инструментальным магазином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4325" y="3585686"/>
            <a:ext cx="113919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Вертикальный фрезерный станок 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6Р13Ф3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 предназначается для обработки разнообразных деталей сложного профиля из стали, чугуна, труднообрабатываемых цветных металлов, главным образом торцовыми и концевыми фрезами, сверлами в среднесерийном и мелкосерийном производстве.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30970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23" y="542771"/>
            <a:ext cx="4367151" cy="51351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602" y="542771"/>
            <a:ext cx="3702120" cy="51351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19625" y="542772"/>
            <a:ext cx="3728977" cy="5090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3362325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Шероховатость обработанной поверхности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Rz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20 мкм.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362325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 точности станка — Н по ГОСТ 8—82.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362325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Разработчик — Горьковское станкостроительное производственное объединение.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Категория качества — высшая.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48363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562660"/>
            <a:ext cx="111442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6520Ф3 (ЛТ 260Ф3) станок фрезерный вертикальный с крестовым столом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2041" y="1516767"/>
            <a:ext cx="7058025" cy="441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3362325" algn="l"/>
              </a:tabLst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Бесконсольный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вертикально-фрезерный станок 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6520Ф3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с ЧПУ предназначен для фрезерования по программе разнообразных деталей сложной формы преимущественно торцевыми, угловыми и фасонными фрезами в условиях индивидуального и серийного производства.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Основная особенность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заключается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 том, что все подачи (продольное и поперечное движение стола и перемещение шпиндельной бабки) в станке осуществляются от гидроцилиндров, управляемых следящей системой.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369" y="1221912"/>
            <a:ext cx="4726840" cy="461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35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904" y="482084"/>
            <a:ext cx="7961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Особенности наладки фрезерных станков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2424" y="1066859"/>
            <a:ext cx="56959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Выбор метода обработки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В зависимости от материала заготовки необходимо установить метод обработки – встречное или попутное фрезерование. 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Встречное фрезерование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применяют для вязких материалов, 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попутное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– для хрупких, чтобы не допустить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выкрашивания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кромки заготовки.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545" y="1143059"/>
            <a:ext cx="5932099" cy="494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11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765" y="429713"/>
            <a:ext cx="7248525" cy="6076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5990" y="627017"/>
            <a:ext cx="3201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Настройка режимов резания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652199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9406" y="339209"/>
            <a:ext cx="5626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Настройка режимов резания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71920"/>
          <a:stretch/>
        </p:blipFill>
        <p:spPr>
          <a:xfrm>
            <a:off x="203922" y="1076383"/>
            <a:ext cx="6027313" cy="21906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7815" b="19355"/>
          <a:stretch/>
        </p:blipFill>
        <p:spPr>
          <a:xfrm>
            <a:off x="6310714" y="1076383"/>
            <a:ext cx="5529618" cy="37813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81586"/>
          <a:stretch/>
        </p:blipFill>
        <p:spPr>
          <a:xfrm>
            <a:off x="164054" y="4581524"/>
            <a:ext cx="8911469" cy="212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9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660"/>
            <a:ext cx="6353456" cy="29665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7518"/>
            <a:ext cx="6273959" cy="28232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511" y="341226"/>
            <a:ext cx="5967829" cy="25188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456" y="3028948"/>
            <a:ext cx="5636772" cy="360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19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43" y="709319"/>
            <a:ext cx="9589323" cy="469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31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034" y="767677"/>
            <a:ext cx="4214991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362325" algn="l"/>
              </a:tabLs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Последовательность этапов выбора режима резания.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825" y="146872"/>
            <a:ext cx="7086600" cy="665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341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" y="4208956"/>
            <a:ext cx="1158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После определения рекомендуемых скорости резания и подач необходимо их скорректировать по паспорту станка. Выбирают ближайшую большую частоту вращения фрезы (шпинделя станка), если она не превышает рекомендуемую более чем на 10 %, в противном случае – меньшую.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52072"/>
          <a:stretch/>
        </p:blipFill>
        <p:spPr>
          <a:xfrm>
            <a:off x="160952" y="184526"/>
            <a:ext cx="6273705" cy="37111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47768"/>
          <a:stretch/>
        </p:blipFill>
        <p:spPr>
          <a:xfrm>
            <a:off x="6332652" y="251201"/>
            <a:ext cx="5756685" cy="371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9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6650" y="447675"/>
            <a:ext cx="418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Фрезерные станки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419225"/>
            <a:ext cx="418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назначения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1419225"/>
            <a:ext cx="521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специализированные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275" y="2324100"/>
            <a:ext cx="418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консольные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274" y="2831812"/>
            <a:ext cx="418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бесконсольные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227761"/>
            <a:ext cx="526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продольно-фрезерные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274" y="3685265"/>
            <a:ext cx="574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непрерывного фрезерования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2229079"/>
            <a:ext cx="516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копировально-фрезерные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67525" y="2715767"/>
            <a:ext cx="516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зубофрезерные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67525" y="3233753"/>
            <a:ext cx="516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резьбофрезерные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48475" y="3759566"/>
            <a:ext cx="516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шпоночно-фрезерные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67525" y="4304800"/>
            <a:ext cx="516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шлицефрезерные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3319462" y="1094006"/>
            <a:ext cx="700088" cy="41094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143750" y="1051144"/>
            <a:ext cx="871537" cy="5364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557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403781"/>
              </p:ext>
            </p:extLst>
          </p:nvPr>
        </p:nvGraphicFramePr>
        <p:xfrm>
          <a:off x="200028" y="1439704"/>
          <a:ext cx="11591922" cy="2035938"/>
        </p:xfrm>
        <a:graphic>
          <a:graphicData uri="http://schemas.openxmlformats.org/drawingml/2006/table">
            <a:tbl>
              <a:tblPr firstRow="1" firstCol="1" bandRow="1"/>
              <a:tblGrid>
                <a:gridCol w="2466972">
                  <a:extLst>
                    <a:ext uri="{9D8B030D-6E8A-4147-A177-3AD203B41FA5}">
                      <a16:colId xmlns:a16="http://schemas.microsoft.com/office/drawing/2014/main" val="1626601856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val="1790639076"/>
                    </a:ext>
                  </a:extLst>
                </a:gridCol>
                <a:gridCol w="1907904">
                  <a:extLst>
                    <a:ext uri="{9D8B030D-6E8A-4147-A177-3AD203B41FA5}">
                      <a16:colId xmlns:a16="http://schemas.microsoft.com/office/drawing/2014/main" val="1784019026"/>
                    </a:ext>
                  </a:extLst>
                </a:gridCol>
                <a:gridCol w="1932607">
                  <a:extLst>
                    <a:ext uri="{9D8B030D-6E8A-4147-A177-3AD203B41FA5}">
                      <a16:colId xmlns:a16="http://schemas.microsoft.com/office/drawing/2014/main" val="450101488"/>
                    </a:ext>
                  </a:extLst>
                </a:gridCol>
                <a:gridCol w="1932607">
                  <a:extLst>
                    <a:ext uri="{9D8B030D-6E8A-4147-A177-3AD203B41FA5}">
                      <a16:colId xmlns:a16="http://schemas.microsoft.com/office/drawing/2014/main" val="250924685"/>
                    </a:ext>
                  </a:extLst>
                </a:gridCol>
                <a:gridCol w="1932607">
                  <a:extLst>
                    <a:ext uri="{9D8B030D-6E8A-4147-A177-3AD203B41FA5}">
                      <a16:colId xmlns:a16="http://schemas.microsoft.com/office/drawing/2014/main" val="4276486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Размер</a:t>
                      </a: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\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градация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826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Размер стола, мм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200х800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250х1000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320х1250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400х1600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500х2000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58092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57649" y="647700"/>
            <a:ext cx="4905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Типоразмеры станков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40323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783015"/>
            <a:ext cx="1168717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По классификации фрезерные станки относятся к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шестой группе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но часть входит и в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пятую группу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ru-RU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зубо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- и </a:t>
            </a:r>
            <a:r>
              <a:rPr lang="ru-RU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резьбообрабатывающих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станков. </a:t>
            </a:r>
            <a:endParaRPr lang="ru-RU" sz="2800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Типы станков: 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– консольно-вертикально-фрезерные;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– непрерывного действия;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– одностоечные продольно-фрезерные;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– копировальные и гравировальные;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– вертикальные бесконсольные (с крестовым столом);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6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– продольные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двухстоечные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7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–  консольно-фрезерные операционные;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8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– горизонтально-фрезерные консольные;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9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разные.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18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1950" y="593289"/>
            <a:ext cx="114681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Буква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стоящая в конце номера станка, означает следующее: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конструктивную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модификацию основной модели, например,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6Р82Г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– станок горизонтально-фрезерный;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6Р12Б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– быстроходная модель,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6Р82Ш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– широкоуниверсальный;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) различное исполнение станков по классам точности: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нормальной точности;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– повышенной,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– высокой,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– особо высокой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– станки особо точные;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) различные исполнения по используемым системам управления станками.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62091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925" y="838200"/>
            <a:ext cx="111156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Фрезерные станки с программным управлением оснащены механизмами автоматической смены инструмента:</a:t>
            </a:r>
          </a:p>
          <a:p>
            <a:r>
              <a:rPr lang="ru-RU" sz="3200" b="1" dirty="0" smtClean="0"/>
              <a:t>Р </a:t>
            </a:r>
            <a:r>
              <a:rPr lang="ru-RU" sz="3200" dirty="0" smtClean="0"/>
              <a:t>– револьверный барабан, например 6Р13РФ3</a:t>
            </a:r>
          </a:p>
          <a:p>
            <a:r>
              <a:rPr lang="ru-RU" sz="3200" b="1" dirty="0" smtClean="0"/>
              <a:t>М</a:t>
            </a:r>
            <a:r>
              <a:rPr lang="ru-RU" sz="3200" dirty="0" smtClean="0"/>
              <a:t> – инструментальный магазин, например 6Т13МФ3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33425" y="3543300"/>
            <a:ext cx="90041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Индекс завода</a:t>
            </a:r>
            <a:r>
              <a:rPr lang="ru-RU" sz="3200" dirty="0" smtClean="0"/>
              <a:t>:</a:t>
            </a:r>
          </a:p>
          <a:p>
            <a:r>
              <a:rPr lang="ru-RU" sz="3200" b="1" dirty="0"/>
              <a:t>ГФ</a:t>
            </a:r>
            <a:r>
              <a:rPr lang="ru-RU" sz="3200" dirty="0"/>
              <a:t> – Горьковский завод фрезерных станков; </a:t>
            </a:r>
            <a:endParaRPr lang="ru-RU" sz="3200" dirty="0" smtClean="0"/>
          </a:p>
          <a:p>
            <a:r>
              <a:rPr lang="ru-RU" sz="3200" b="1" dirty="0" smtClean="0"/>
              <a:t>ДФ </a:t>
            </a:r>
            <a:r>
              <a:rPr lang="ru-RU" sz="3200" dirty="0"/>
              <a:t>– Дмитровский завод фрезерных станков и др.</a:t>
            </a:r>
          </a:p>
        </p:txBody>
      </p:sp>
    </p:spTree>
    <p:extLst>
      <p:ext uri="{BB962C8B-B14F-4D97-AF65-F5344CB8AC3E}">
        <p14:creationId xmlns:p14="http://schemas.microsoft.com/office/powerpoint/2010/main" val="1584164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519589"/>
            <a:ext cx="10401300" cy="607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68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2345" y="548759"/>
            <a:ext cx="82638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Консольно-вертикально-фрезерные станки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3520" y="1337309"/>
            <a:ext cx="761794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Отличительная особенность станка — наличие консоли (кронштейна), несущей стол и перемещающейся по направляющим станины вверх и вниз.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Существуют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горизонтальные, вертикальные, универсальные и широкоуниверсальные консольно-фрезерные станки.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463" y="1337309"/>
            <a:ext cx="3750144" cy="495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451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919</Words>
  <Application>Microsoft Office PowerPoint</Application>
  <PresentationFormat>Широкоэкранный</PresentationFormat>
  <Paragraphs>110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Wingdings</vt:lpstr>
      <vt:lpstr>Тема Office</vt:lpstr>
      <vt:lpstr>Тема 3.3. Фрезерные станки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3.3. Фрезерные станки</dc:title>
  <dc:creator>Дудникова Галина Васильевна</dc:creator>
  <cp:lastModifiedBy>Дудникова Галина Васильевна</cp:lastModifiedBy>
  <cp:revision>15</cp:revision>
  <dcterms:created xsi:type="dcterms:W3CDTF">2021-10-12T04:32:04Z</dcterms:created>
  <dcterms:modified xsi:type="dcterms:W3CDTF">2021-10-15T09:01:03Z</dcterms:modified>
</cp:coreProperties>
</file>